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sldIdLst>
    <p:sldId id="256" r:id="rId2"/>
    <p:sldId id="258" r:id="rId3"/>
    <p:sldId id="257" r:id="rId4"/>
    <p:sldId id="259" r:id="rId5"/>
    <p:sldId id="260" r:id="rId6"/>
    <p:sldId id="266" r:id="rId7"/>
    <p:sldId id="267" r:id="rId8"/>
    <p:sldId id="261" r:id="rId9"/>
    <p:sldId id="268" r:id="rId10"/>
    <p:sldId id="269" r:id="rId11"/>
    <p:sldId id="265" r:id="rId12"/>
    <p:sldId id="270" r:id="rId13"/>
    <p:sldId id="271" r:id="rId14"/>
    <p:sldId id="272" r:id="rId15"/>
    <p:sldId id="276" r:id="rId16"/>
    <p:sldId id="273" r:id="rId17"/>
    <p:sldId id="274" r:id="rId18"/>
    <p:sldId id="277" r:id="rId19"/>
    <p:sldId id="275" r:id="rId20"/>
    <p:sldId id="278" r:id="rId2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002D"/>
    <a:srgbClr val="FFFFFF"/>
    <a:srgbClr val="EB0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3" autoAdjust="0"/>
    <p:restoredTop sz="94660"/>
  </p:normalViewPr>
  <p:slideViewPr>
    <p:cSldViewPr>
      <p:cViewPr varScale="1">
        <p:scale>
          <a:sx n="81" d="100"/>
          <a:sy n="81" d="100"/>
        </p:scale>
        <p:origin x="44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D76D26-D145-4EC8-9303-D1C563FE2323}" type="datetimeFigureOut">
              <a:rPr lang="de-DE" smtClean="0"/>
              <a:pPr/>
              <a:t>19.07.2024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87B501-E8AC-47A1-8F0E-502EE3E0472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4533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>
          <a:xfrm>
            <a:off x="0" y="864096"/>
            <a:ext cx="9144000" cy="60212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310903"/>
            <a:ext cx="7772400" cy="1470025"/>
          </a:xfrm>
        </p:spPr>
        <p:txBody>
          <a:bodyPr anchor="ctr">
            <a:normAutofit/>
          </a:bodyPr>
          <a:lstStyle>
            <a:lvl1pPr algn="ctr">
              <a:defRPr sz="3200">
                <a:solidFill>
                  <a:schemeClr val="tx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900536"/>
            <a:ext cx="6400800" cy="1896616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DE" dirty="0"/>
          </a:p>
        </p:txBody>
      </p:sp>
      <p:cxnSp>
        <p:nvCxnSpPr>
          <p:cNvPr id="17" name="Gerade Verbindung 16"/>
          <p:cNvCxnSpPr/>
          <p:nvPr userDrawn="1"/>
        </p:nvCxnSpPr>
        <p:spPr>
          <a:xfrm>
            <a:off x="683568" y="764704"/>
            <a:ext cx="8460432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feld 43"/>
          <p:cNvSpPr txBox="1"/>
          <p:nvPr userDrawn="1"/>
        </p:nvSpPr>
        <p:spPr>
          <a:xfrm>
            <a:off x="5436096" y="323066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0" dirty="0">
                <a:solidFill>
                  <a:schemeClr val="tx1"/>
                </a:solidFill>
              </a:rPr>
              <a:t>Amt für kirchliche</a:t>
            </a:r>
            <a:r>
              <a:rPr lang="de-DE" sz="2000" b="0" baseline="0" dirty="0">
                <a:solidFill>
                  <a:schemeClr val="tx1"/>
                </a:solidFill>
              </a:rPr>
              <a:t> Dienste</a:t>
            </a:r>
            <a:endParaRPr lang="de-DE" sz="2000" b="0" dirty="0">
              <a:solidFill>
                <a:schemeClr val="tx1"/>
              </a:solidFill>
            </a:endParaRPr>
          </a:p>
        </p:txBody>
      </p:sp>
      <p:pic>
        <p:nvPicPr>
          <p:cNvPr id="8" name="Grafik 7" descr="AKD_Logo_klein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83568" y="145709"/>
            <a:ext cx="1584176" cy="586235"/>
          </a:xfrm>
          <a:prstGeom prst="rect">
            <a:avLst/>
          </a:prstGeom>
        </p:spPr>
      </p:pic>
      <p:pic>
        <p:nvPicPr>
          <p:cNvPr id="1026" name="Picture 2" descr="Eine_Einrichtung_der_EKBO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 rot="21600000">
            <a:off x="3995937" y="6165304"/>
            <a:ext cx="4510355" cy="576064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BBAE-A4FC-4BC3-90E5-A1D9C3CEF6AE}" type="datetime1">
              <a:rPr lang="de-DE" smtClean="0"/>
              <a:pPr/>
              <a:t>19.07.2024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Amt für kirchliche Dienste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276B2-8437-4901-B6BB-4C286AE087C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Amt für kirchliche Dienste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276B2-8437-4901-B6BB-4C286AE087C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Amt für kirchliche Dienste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276B2-8437-4901-B6BB-4C286AE087C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3850-0F9E-4F18-A4D9-B192DE917D23}" type="datetime1">
              <a:rPr lang="de-DE" smtClean="0"/>
              <a:pPr/>
              <a:t>19.07.2024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Amt für kirchliche Dienste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276B2-8437-4901-B6BB-4C286AE087C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1D2F8-85EC-4D9D-9145-D3D4A81AAC8D}" type="datetime1">
              <a:rPr lang="de-DE" smtClean="0"/>
              <a:pPr/>
              <a:t>19.07.2024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Amt für kirchliche Dienste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276B2-8437-4901-B6BB-4C286AE087C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8D5EE-A9F5-4E51-8922-85E3CB43FEDF}" type="datetime1">
              <a:rPr lang="de-DE" smtClean="0"/>
              <a:pPr/>
              <a:t>19.07.2024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Amt für kirchliche Dienste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276B2-8437-4901-B6BB-4C286AE087C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F7BBF-48C2-4BE8-A86E-1F650FECB119}" type="datetime1">
              <a:rPr lang="de-DE" smtClean="0"/>
              <a:pPr/>
              <a:t>19.07.2024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Amt für kirchliche Dienste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276B2-8437-4901-B6BB-4C286AE087C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92F06-97BF-4DF1-BBEB-0C12AE55C715}" type="datetime1">
              <a:rPr lang="de-DE" smtClean="0"/>
              <a:pPr/>
              <a:t>19.07.2024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Amt für kirchliche Dienste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276B2-8437-4901-B6BB-4C286AE087C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54448-D72C-401E-ACF1-016ED0DBC298}" type="datetime1">
              <a:rPr lang="de-DE" smtClean="0"/>
              <a:pPr/>
              <a:t>19.07.2024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Amt für kirchliche Dienste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276B2-8437-4901-B6BB-4C286AE087C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45333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/>
                </a:solidFill>
              </a:defRPr>
            </a:lvl1pPr>
          </a:lstStyle>
          <a:p>
            <a:r>
              <a:rPr lang="de-DE"/>
              <a:t>Amt für kirchliche Dienste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A8A276B2-8437-4901-B6BB-4C286AE087C4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8" name="Grafik 7" descr="AKD_Logo_klein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252648" y="221400"/>
            <a:ext cx="1078992" cy="39928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kd-ekbo.de/startseite-2/gemeindekirchenrat" TargetMode="External"/><Relationship Id="rId2" Type="http://schemas.openxmlformats.org/officeDocument/2006/relationships/hyperlink" Target="http://www.gkr.ekbo.de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sz="5400" dirty="0" err="1"/>
              <a:t>Kandidat:innen</a:t>
            </a:r>
            <a:r>
              <a:rPr lang="de-DE" sz="5400" dirty="0"/>
              <a:t> finden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b="1" dirty="0"/>
              <a:t>Workshop zur Vorbereitung </a:t>
            </a:r>
            <a:br>
              <a:rPr lang="de-DE" b="1" dirty="0"/>
            </a:br>
            <a:r>
              <a:rPr lang="de-DE" b="1" dirty="0"/>
              <a:t>der GKR-Wahl 2025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46856" y="980728"/>
            <a:ext cx="8229600" cy="720080"/>
          </a:xfrm>
        </p:spPr>
        <p:txBody>
          <a:bodyPr>
            <a:noAutofit/>
          </a:bodyPr>
          <a:lstStyle/>
          <a:p>
            <a:pPr algn="ctr"/>
            <a:r>
              <a:rPr lang="de-DE" sz="4000" b="1" dirty="0"/>
              <a:t>Folgen für die nächste Amtszeit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2132856"/>
            <a:ext cx="8496944" cy="4248472"/>
          </a:xfrm>
        </p:spPr>
        <p:txBody>
          <a:bodyPr>
            <a:normAutofit/>
          </a:bodyPr>
          <a:lstStyle/>
          <a:p>
            <a:r>
              <a:rPr lang="de-DE" sz="3200" dirty="0"/>
              <a:t>Inhaltliche Herausforderungen</a:t>
            </a:r>
          </a:p>
          <a:p>
            <a:endParaRPr lang="de-DE" sz="3200" dirty="0"/>
          </a:p>
          <a:p>
            <a:r>
              <a:rPr lang="de-DE" sz="3200" dirty="0"/>
              <a:t>Notwendige fachliche + persönliche Kompetenzen im Gemeindekirchenrat</a:t>
            </a:r>
          </a:p>
          <a:p>
            <a:endParaRPr lang="de-DE" sz="3200" dirty="0"/>
          </a:p>
          <a:p>
            <a:r>
              <a:rPr lang="de-DE" sz="3200" dirty="0"/>
              <a:t>Abzuleitende Kriterien für die Suche nach „neuen“ </a:t>
            </a:r>
            <a:r>
              <a:rPr lang="de-DE" sz="3200" dirty="0" err="1"/>
              <a:t>Kandidat:innen</a:t>
            </a:r>
            <a:r>
              <a:rPr lang="de-DE" sz="3200" dirty="0"/>
              <a:t>.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Amt für kirchliche Dienste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276B2-8437-4901-B6BB-4C286AE087C4}" type="slidenum">
              <a:rPr lang="de-DE" smtClean="0"/>
              <a:pPr/>
              <a:t>10</a:t>
            </a:fld>
            <a:endParaRPr lang="de-DE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 1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652934"/>
          </a:xfrm>
        </p:spPr>
        <p:txBody>
          <a:bodyPr/>
          <a:lstStyle/>
          <a:p>
            <a:r>
              <a:rPr lang="de-DE" dirty="0"/>
              <a:t>Hohe Anforderungen an den GKR …</a:t>
            </a:r>
          </a:p>
        </p:txBody>
      </p:sp>
      <p:sp>
        <p:nvSpPr>
          <p:cNvPr id="13" name="Inhaltsplatzhalter 12"/>
          <p:cNvSpPr>
            <a:spLocks noGrp="1"/>
          </p:cNvSpPr>
          <p:nvPr>
            <p:ph sz="half" idx="1"/>
          </p:nvPr>
        </p:nvSpPr>
        <p:spPr>
          <a:xfrm>
            <a:off x="457200" y="1700808"/>
            <a:ext cx="4038600" cy="4425355"/>
          </a:xfrm>
        </p:spPr>
        <p:txBody>
          <a:bodyPr>
            <a:normAutofit fontScale="77500" lnSpcReduction="20000"/>
          </a:bodyPr>
          <a:lstStyle/>
          <a:p>
            <a:pPr marL="237744">
              <a:lnSpc>
                <a:spcPct val="95825"/>
              </a:lnSpc>
              <a:spcBef>
                <a:spcPts val="887"/>
              </a:spcBef>
            </a:pPr>
            <a:r>
              <a:rPr lang="de-DE" dirty="0"/>
              <a:t>Theologie</a:t>
            </a:r>
          </a:p>
          <a:p>
            <a:pPr marL="237744">
              <a:lnSpc>
                <a:spcPct val="95825"/>
              </a:lnSpc>
              <a:spcBef>
                <a:spcPts val="887"/>
              </a:spcBef>
            </a:pPr>
            <a:r>
              <a:rPr lang="de-DE" dirty="0"/>
              <a:t>Gottesdienstfragen</a:t>
            </a:r>
          </a:p>
          <a:p>
            <a:pPr marL="237744">
              <a:lnSpc>
                <a:spcPct val="95825"/>
              </a:lnSpc>
              <a:spcBef>
                <a:spcPts val="887"/>
              </a:spcBef>
            </a:pPr>
            <a:r>
              <a:rPr lang="de-DE" dirty="0"/>
              <a:t>Amtshandlungen</a:t>
            </a:r>
          </a:p>
          <a:p>
            <a:pPr marL="237744">
              <a:lnSpc>
                <a:spcPct val="95825"/>
              </a:lnSpc>
              <a:spcBef>
                <a:spcPts val="887"/>
              </a:spcBef>
            </a:pPr>
            <a:r>
              <a:rPr lang="de-DE" dirty="0"/>
              <a:t>Religionspädagogik</a:t>
            </a:r>
          </a:p>
          <a:p>
            <a:pPr marL="237744">
              <a:lnSpc>
                <a:spcPct val="95825"/>
              </a:lnSpc>
              <a:spcBef>
                <a:spcPts val="887"/>
              </a:spcBef>
            </a:pPr>
            <a:r>
              <a:rPr lang="de-DE" dirty="0"/>
              <a:t>Diakonie</a:t>
            </a:r>
          </a:p>
          <a:p>
            <a:pPr marL="237744">
              <a:lnSpc>
                <a:spcPct val="95825"/>
              </a:lnSpc>
              <a:spcBef>
                <a:spcPts val="887"/>
              </a:spcBef>
            </a:pPr>
            <a:r>
              <a:rPr lang="de-DE" dirty="0"/>
              <a:t>Erwachsenenbildung</a:t>
            </a:r>
          </a:p>
          <a:p>
            <a:pPr marL="237744">
              <a:lnSpc>
                <a:spcPct val="95825"/>
              </a:lnSpc>
              <a:spcBef>
                <a:spcPts val="887"/>
              </a:spcBef>
            </a:pPr>
            <a:r>
              <a:rPr lang="de-DE" dirty="0"/>
              <a:t>Finanzplanung</a:t>
            </a:r>
          </a:p>
          <a:p>
            <a:pPr marL="237744">
              <a:lnSpc>
                <a:spcPct val="95825"/>
              </a:lnSpc>
              <a:spcBef>
                <a:spcPts val="887"/>
              </a:spcBef>
            </a:pPr>
            <a:r>
              <a:rPr lang="de-DE" dirty="0"/>
              <a:t>Bauunterhaltung</a:t>
            </a:r>
          </a:p>
          <a:p>
            <a:pPr marL="237744">
              <a:lnSpc>
                <a:spcPct val="95825"/>
              </a:lnSpc>
              <a:spcBef>
                <a:spcPts val="887"/>
              </a:spcBef>
            </a:pPr>
            <a:r>
              <a:rPr lang="de-DE" dirty="0"/>
              <a:t>Bauaufsicht</a:t>
            </a:r>
          </a:p>
          <a:p>
            <a:pPr marL="237744">
              <a:lnSpc>
                <a:spcPct val="95825"/>
              </a:lnSpc>
              <a:spcBef>
                <a:spcPts val="887"/>
              </a:spcBef>
            </a:pPr>
            <a:r>
              <a:rPr lang="de-DE" dirty="0"/>
              <a:t>Personalverantwortung</a:t>
            </a:r>
          </a:p>
          <a:p>
            <a:pPr marL="237744">
              <a:lnSpc>
                <a:spcPct val="95825"/>
              </a:lnSpc>
              <a:spcBef>
                <a:spcPts val="887"/>
              </a:spcBef>
            </a:pPr>
            <a:r>
              <a:rPr lang="de-DE" dirty="0"/>
              <a:t>Soziologische Entwicklungen</a:t>
            </a:r>
          </a:p>
        </p:txBody>
      </p:sp>
      <p:sp>
        <p:nvSpPr>
          <p:cNvPr id="14" name="Inhaltsplatzhalter 13"/>
          <p:cNvSpPr>
            <a:spLocks noGrp="1"/>
          </p:cNvSpPr>
          <p:nvPr>
            <p:ph sz="half" idx="2"/>
          </p:nvPr>
        </p:nvSpPr>
        <p:spPr>
          <a:xfrm>
            <a:off x="4648200" y="1700808"/>
            <a:ext cx="4038600" cy="4425355"/>
          </a:xfrm>
        </p:spPr>
        <p:txBody>
          <a:bodyPr>
            <a:normAutofit fontScale="77500" lnSpcReduction="20000"/>
          </a:bodyPr>
          <a:lstStyle/>
          <a:p>
            <a:r>
              <a:rPr lang="de-DE" dirty="0">
                <a:cs typeface="Arial"/>
              </a:rPr>
              <a:t>Arbeitssicherheit</a:t>
            </a:r>
          </a:p>
          <a:p>
            <a:r>
              <a:rPr lang="de-DE" dirty="0">
                <a:cs typeface="Arial"/>
              </a:rPr>
              <a:t>Menschenkenntnis</a:t>
            </a:r>
          </a:p>
          <a:p>
            <a:r>
              <a:rPr lang="de-DE" dirty="0">
                <a:cs typeface="Arial"/>
              </a:rPr>
              <a:t>Fundraising</a:t>
            </a:r>
          </a:p>
          <a:p>
            <a:r>
              <a:rPr lang="de-DE" dirty="0">
                <a:cs typeface="Arial"/>
              </a:rPr>
              <a:t>Büroorganisation</a:t>
            </a:r>
          </a:p>
          <a:p>
            <a:r>
              <a:rPr lang="de-DE" dirty="0">
                <a:cs typeface="Arial"/>
              </a:rPr>
              <a:t>Gruppendynamik</a:t>
            </a:r>
          </a:p>
          <a:p>
            <a:r>
              <a:rPr lang="de-DE" dirty="0">
                <a:cs typeface="Arial"/>
              </a:rPr>
              <a:t>Ökumene</a:t>
            </a:r>
          </a:p>
          <a:p>
            <a:r>
              <a:rPr lang="de-DE" dirty="0">
                <a:cs typeface="Arial"/>
              </a:rPr>
              <a:t>Umweltmanagement</a:t>
            </a:r>
          </a:p>
          <a:p>
            <a:r>
              <a:rPr lang="de-DE" dirty="0">
                <a:cs typeface="Arial"/>
              </a:rPr>
              <a:t>Veranstaltungsorganisation</a:t>
            </a:r>
          </a:p>
          <a:p>
            <a:r>
              <a:rPr lang="de-DE" dirty="0">
                <a:cs typeface="Arial"/>
              </a:rPr>
              <a:t>Aufsichtsperson</a:t>
            </a:r>
          </a:p>
          <a:p>
            <a:r>
              <a:rPr lang="de-DE" dirty="0">
                <a:cs typeface="Arial"/>
              </a:rPr>
              <a:t>Öffentlichkeitsarbeit</a:t>
            </a:r>
          </a:p>
          <a:p>
            <a:r>
              <a:rPr lang="de-DE" dirty="0">
                <a:cs typeface="Arial"/>
              </a:rPr>
              <a:t>Kirchenrecht</a:t>
            </a:r>
          </a:p>
          <a:p>
            <a:r>
              <a:rPr lang="de-DE" dirty="0">
                <a:cs typeface="Arial"/>
              </a:rPr>
              <a:t>Repräsentation</a:t>
            </a:r>
          </a:p>
          <a:p>
            <a:r>
              <a:rPr lang="de-DE" dirty="0">
                <a:cs typeface="Arial"/>
              </a:rPr>
              <a:t>…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Amt für kirchliche Dienste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276B2-8437-4901-B6BB-4C286AE087C4}" type="slidenum">
              <a:rPr lang="de-DE" smtClean="0"/>
              <a:pPr/>
              <a:t>11</a:t>
            </a:fld>
            <a:endParaRPr lang="de-DE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720080"/>
          </a:xfrm>
        </p:spPr>
        <p:txBody>
          <a:bodyPr>
            <a:noAutofit/>
          </a:bodyPr>
          <a:lstStyle/>
          <a:p>
            <a:pPr algn="ctr"/>
            <a:r>
              <a:rPr lang="de-DE" sz="4000" b="1" dirty="0" err="1"/>
              <a:t>Kandidat:innensuche</a:t>
            </a:r>
            <a:r>
              <a:rPr lang="de-DE" sz="4000" b="1" dirty="0"/>
              <a:t> 1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2132856"/>
            <a:ext cx="8496944" cy="42484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sz="3200" b="1" dirty="0"/>
              <a:t>Überlegen, wer gebraucht wird:</a:t>
            </a:r>
          </a:p>
          <a:p>
            <a:pPr>
              <a:buNone/>
            </a:pPr>
            <a:endParaRPr lang="de-DE" sz="3200" dirty="0"/>
          </a:p>
          <a:p>
            <a:r>
              <a:rPr lang="de-DE" dirty="0"/>
              <a:t>Welche Arbeitsbereiche sind wichtig?</a:t>
            </a:r>
          </a:p>
          <a:p>
            <a:r>
              <a:rPr lang="de-DE" dirty="0"/>
              <a:t>Welche Fähigkeiten werden gebraucht?</a:t>
            </a:r>
          </a:p>
          <a:p>
            <a:r>
              <a:rPr lang="de-DE" dirty="0"/>
              <a:t>Welche Älteste sind bereit, erneut zu kandidieren? Wo ergeben sich Lücken?</a:t>
            </a:r>
          </a:p>
          <a:p>
            <a:r>
              <a:rPr lang="de-DE" dirty="0"/>
              <a:t>Welche*r Älteste möchte vielleicht den Arbeitsschwerpunkt verändern?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Amt für kirchliche Dienste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276B2-8437-4901-B6BB-4C286AE087C4}" type="slidenum">
              <a:rPr lang="de-DE" smtClean="0"/>
              <a:pPr/>
              <a:t>12</a:t>
            </a:fld>
            <a:endParaRPr lang="de-DE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720080"/>
          </a:xfrm>
        </p:spPr>
        <p:txBody>
          <a:bodyPr>
            <a:noAutofit/>
          </a:bodyPr>
          <a:lstStyle/>
          <a:p>
            <a:pPr algn="ctr"/>
            <a:r>
              <a:rPr lang="de-DE" sz="4000" b="1" dirty="0" err="1"/>
              <a:t>Kandidat:innensuche</a:t>
            </a:r>
            <a:r>
              <a:rPr lang="de-DE" sz="4000" b="1" dirty="0"/>
              <a:t> 2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2276872"/>
            <a:ext cx="8496944" cy="4176464"/>
          </a:xfrm>
        </p:spPr>
        <p:txBody>
          <a:bodyPr>
            <a:normAutofit fontScale="92500" lnSpcReduction="10000"/>
          </a:bodyPr>
          <a:lstStyle/>
          <a:p>
            <a:pPr marL="0" indent="-288000">
              <a:spcBef>
                <a:spcPts val="0"/>
              </a:spcBef>
              <a:buNone/>
            </a:pPr>
            <a:r>
              <a:rPr lang="de-DE" sz="4000" b="1" dirty="0"/>
              <a:t>Informieren … in der Sache …</a:t>
            </a:r>
          </a:p>
          <a:p>
            <a:r>
              <a:rPr lang="de-DE" dirty="0"/>
              <a:t>… bei Veranstaltungen</a:t>
            </a:r>
          </a:p>
          <a:p>
            <a:r>
              <a:rPr lang="de-DE" dirty="0"/>
              <a:t>… in Gruppen / Kreisen</a:t>
            </a:r>
          </a:p>
          <a:p>
            <a:r>
              <a:rPr lang="de-DE" dirty="0"/>
              <a:t>… bei „großen“ Gottesdiensten</a:t>
            </a:r>
          </a:p>
          <a:p>
            <a:r>
              <a:rPr lang="de-DE" dirty="0"/>
              <a:t>… durch zielgerichtete Begegnungen</a:t>
            </a:r>
            <a:br>
              <a:rPr lang="de-DE" dirty="0"/>
            </a:br>
            <a:endParaRPr lang="de-DE" dirty="0"/>
          </a:p>
          <a:p>
            <a:pPr marL="0">
              <a:buNone/>
            </a:pPr>
            <a:r>
              <a:rPr lang="de-DE" b="1" dirty="0"/>
              <a:t>Nutzen Sie alle Gelegenheiten, Menschen auf die Tätigkeiten des Gemeindekirchenrats aufmerksam zu machen!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Amt für kirchliche Dienste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276B2-8437-4901-B6BB-4C286AE087C4}" type="slidenum">
              <a:rPr lang="de-DE" smtClean="0"/>
              <a:pPr/>
              <a:t>13</a:t>
            </a:fld>
            <a:endParaRPr lang="de-DE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720080"/>
          </a:xfrm>
        </p:spPr>
        <p:txBody>
          <a:bodyPr>
            <a:noAutofit/>
          </a:bodyPr>
          <a:lstStyle/>
          <a:p>
            <a:pPr algn="ctr"/>
            <a:r>
              <a:rPr lang="de-DE" sz="4000" b="1" dirty="0" err="1"/>
              <a:t>Kandidat:innensuche</a:t>
            </a:r>
            <a:r>
              <a:rPr lang="de-DE" sz="4000" b="1" dirty="0"/>
              <a:t> 3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1916832"/>
            <a:ext cx="8496944" cy="4536504"/>
          </a:xfrm>
        </p:spPr>
        <p:txBody>
          <a:bodyPr>
            <a:normAutofit/>
          </a:bodyPr>
          <a:lstStyle/>
          <a:p>
            <a:pPr marL="0" indent="-288000">
              <a:spcBef>
                <a:spcPts val="0"/>
              </a:spcBef>
              <a:buNone/>
            </a:pPr>
            <a:r>
              <a:rPr lang="de-DE" b="1" dirty="0"/>
              <a:t>Kontakt an ungewöhnlichen Orten …</a:t>
            </a:r>
          </a:p>
          <a:p>
            <a:r>
              <a:rPr lang="de-DE" dirty="0"/>
              <a:t>… bei besonderen Veranstaltungen</a:t>
            </a:r>
          </a:p>
          <a:p>
            <a:r>
              <a:rPr lang="de-DE" dirty="0"/>
              <a:t>… bei Elternabenden</a:t>
            </a:r>
          </a:p>
          <a:p>
            <a:r>
              <a:rPr lang="de-DE" dirty="0"/>
              <a:t>… auf dem Wochenmarkt</a:t>
            </a:r>
          </a:p>
          <a:p>
            <a:r>
              <a:rPr lang="de-DE" dirty="0"/>
              <a:t>… vor dem Supermarkt</a:t>
            </a:r>
          </a:p>
          <a:p>
            <a:r>
              <a:rPr lang="de-DE" dirty="0"/>
              <a:t>… bei Freunden</a:t>
            </a:r>
          </a:p>
          <a:p>
            <a:r>
              <a:rPr lang="de-DE" dirty="0"/>
              <a:t>… vor der Tankstelle</a:t>
            </a:r>
            <a:br>
              <a:rPr lang="de-DE" dirty="0"/>
            </a:br>
            <a:endParaRPr lang="de-DE" dirty="0"/>
          </a:p>
          <a:p>
            <a:pPr>
              <a:buNone/>
            </a:pPr>
            <a:r>
              <a:rPr lang="de-DE" b="1" dirty="0"/>
              <a:t>Machen Sie auf sich aufmerksam!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Amt für kirchliche Dienste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276B2-8437-4901-B6BB-4C286AE087C4}" type="slidenum">
              <a:rPr lang="de-DE" smtClean="0"/>
              <a:pPr/>
              <a:t>14</a:t>
            </a:fld>
            <a:endParaRPr lang="de-DE"/>
          </a:p>
        </p:txBody>
      </p:sp>
      <p:sp>
        <p:nvSpPr>
          <p:cNvPr id="7" name="object 9"/>
          <p:cNvSpPr/>
          <p:nvPr/>
        </p:nvSpPr>
        <p:spPr>
          <a:xfrm>
            <a:off x="6156176" y="3933056"/>
            <a:ext cx="2160240" cy="16760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720080"/>
          </a:xfrm>
        </p:spPr>
        <p:txBody>
          <a:bodyPr>
            <a:noAutofit/>
          </a:bodyPr>
          <a:lstStyle/>
          <a:p>
            <a:pPr algn="ctr"/>
            <a:r>
              <a:rPr lang="de-DE" sz="4000" b="1" dirty="0"/>
              <a:t>Mögliche </a:t>
            </a:r>
            <a:r>
              <a:rPr lang="de-DE" sz="4000" b="1" dirty="0" err="1"/>
              <a:t>Kandidat:innen</a:t>
            </a:r>
            <a:endParaRPr lang="de-DE" sz="40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2276872"/>
            <a:ext cx="8496944" cy="4104456"/>
          </a:xfrm>
        </p:spPr>
        <p:txBody>
          <a:bodyPr>
            <a:normAutofit lnSpcReduction="10000"/>
          </a:bodyPr>
          <a:lstStyle/>
          <a:p>
            <a:r>
              <a:rPr lang="de-DE" dirty="0"/>
              <a:t>Regelmäßige </a:t>
            </a:r>
            <a:r>
              <a:rPr lang="de-DE" dirty="0" err="1"/>
              <a:t>Gottesdienstteilnehmer:innen</a:t>
            </a:r>
            <a:endParaRPr lang="de-DE" dirty="0"/>
          </a:p>
          <a:p>
            <a:r>
              <a:rPr lang="de-DE" dirty="0"/>
              <a:t>Eltern von Kindertagesstätten-Kindern</a:t>
            </a:r>
          </a:p>
          <a:p>
            <a:r>
              <a:rPr lang="de-DE" dirty="0"/>
              <a:t>Mitglieder aus bestehenden kirchlichen Gruppen wie …</a:t>
            </a:r>
          </a:p>
          <a:p>
            <a:pPr lvl="1"/>
            <a:r>
              <a:rPr lang="de-DE" dirty="0"/>
              <a:t>Kirchen-/Musikchor</a:t>
            </a:r>
          </a:p>
          <a:p>
            <a:pPr lvl="1"/>
            <a:r>
              <a:rPr lang="de-DE" dirty="0"/>
              <a:t>Besuchsdienstgruppe</a:t>
            </a:r>
          </a:p>
          <a:p>
            <a:pPr lvl="1"/>
            <a:r>
              <a:rPr lang="de-DE" dirty="0"/>
              <a:t>Seniorenkreis</a:t>
            </a:r>
          </a:p>
          <a:p>
            <a:pPr lvl="1"/>
            <a:r>
              <a:rPr lang="de-DE" dirty="0" err="1"/>
              <a:t>Gemeindebriefausträger:innen</a:t>
            </a:r>
            <a:endParaRPr lang="de-DE" dirty="0"/>
          </a:p>
          <a:p>
            <a:pPr lvl="1"/>
            <a:r>
              <a:rPr lang="de-DE" dirty="0"/>
              <a:t>…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Amt für kirchliche Dienste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276B2-8437-4901-B6BB-4C286AE087C4}" type="slidenum">
              <a:rPr lang="de-DE" smtClean="0"/>
              <a:pPr/>
              <a:t>15</a:t>
            </a:fld>
            <a:endParaRPr lang="de-DE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720080"/>
          </a:xfrm>
        </p:spPr>
        <p:txBody>
          <a:bodyPr>
            <a:noAutofit/>
          </a:bodyPr>
          <a:lstStyle/>
          <a:p>
            <a:pPr algn="ctr"/>
            <a:r>
              <a:rPr lang="de-DE" sz="4000" b="1" dirty="0"/>
              <a:t>Hemmnisse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2276872"/>
            <a:ext cx="8496944" cy="4104456"/>
          </a:xfrm>
        </p:spPr>
        <p:txBody>
          <a:bodyPr>
            <a:normAutofit/>
          </a:bodyPr>
          <a:lstStyle/>
          <a:p>
            <a:r>
              <a:rPr lang="de-DE" dirty="0"/>
              <a:t>… die interne Kirchensprache</a:t>
            </a:r>
          </a:p>
          <a:p>
            <a:r>
              <a:rPr lang="de-DE" dirty="0"/>
              <a:t>… mangelhafter Informationsfluss</a:t>
            </a:r>
          </a:p>
          <a:p>
            <a:r>
              <a:rPr lang="de-DE" dirty="0"/>
              <a:t>… religiöse Sprachlosigkeit</a:t>
            </a:r>
          </a:p>
          <a:p>
            <a:r>
              <a:rPr lang="de-DE" dirty="0"/>
              <a:t>… komplizierte Strukturen</a:t>
            </a:r>
          </a:p>
          <a:p>
            <a:r>
              <a:rPr lang="de-DE" dirty="0"/>
              <a:t>… fehlende fachkundige Begleitung / Fortbildung</a:t>
            </a:r>
          </a:p>
          <a:p>
            <a:r>
              <a:rPr lang="de-DE" dirty="0"/>
              <a:t>… spürbare Überforderung durch die Aufgabe(n)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Amt für kirchliche Dienste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276B2-8437-4901-B6BB-4C286AE087C4}" type="slidenum">
              <a:rPr lang="de-DE" smtClean="0"/>
              <a:pPr/>
              <a:t>16</a:t>
            </a:fld>
            <a:endParaRPr lang="de-DE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720080"/>
          </a:xfrm>
        </p:spPr>
        <p:txBody>
          <a:bodyPr>
            <a:noAutofit/>
          </a:bodyPr>
          <a:lstStyle/>
          <a:p>
            <a:pPr algn="ctr"/>
            <a:r>
              <a:rPr lang="de-DE" sz="4000" b="1" dirty="0"/>
              <a:t>Spannungsfelder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2276872"/>
            <a:ext cx="8496944" cy="3672408"/>
          </a:xfrm>
        </p:spPr>
        <p:txBody>
          <a:bodyPr>
            <a:normAutofit/>
          </a:bodyPr>
          <a:lstStyle/>
          <a:p>
            <a:r>
              <a:rPr lang="de-DE" dirty="0"/>
              <a:t>hohe Regelungsdichte </a:t>
            </a:r>
            <a:br>
              <a:rPr lang="de-DE" dirty="0"/>
            </a:br>
            <a:r>
              <a:rPr lang="de-DE" sz="2000" dirty="0"/>
              <a:t>(Vorschriften, formale Anforderungen)</a:t>
            </a:r>
          </a:p>
          <a:p>
            <a:r>
              <a:rPr lang="de-DE" dirty="0"/>
              <a:t>ungeklärte Leitungs- und Machtfragen</a:t>
            </a:r>
          </a:p>
          <a:p>
            <a:r>
              <a:rPr lang="de-DE" dirty="0"/>
              <a:t>Konflikte im Gremium / in der Kirchengemeinde</a:t>
            </a:r>
          </a:p>
          <a:p>
            <a:r>
              <a:rPr lang="de-DE" dirty="0"/>
              <a:t>Bedeutungsverlust von „Kirche“</a:t>
            </a:r>
          </a:p>
          <a:p>
            <a:r>
              <a:rPr lang="de-DE" dirty="0"/>
              <a:t>Konzentration auf die Kerngemeinde</a:t>
            </a:r>
          </a:p>
          <a:p>
            <a:r>
              <a:rPr lang="de-DE" dirty="0"/>
              <a:t>Zeitliche Beanspruchung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Amt für kirchliche Dienste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276B2-8437-4901-B6BB-4C286AE087C4}" type="slidenum">
              <a:rPr lang="de-DE" smtClean="0"/>
              <a:pPr/>
              <a:t>17</a:t>
            </a:fld>
            <a:endParaRPr lang="de-DE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720080"/>
          </a:xfrm>
        </p:spPr>
        <p:txBody>
          <a:bodyPr>
            <a:noAutofit/>
          </a:bodyPr>
          <a:lstStyle/>
          <a:p>
            <a:pPr algn="ctr"/>
            <a:r>
              <a:rPr lang="de-DE" sz="4000" b="1" dirty="0"/>
              <a:t>So „gewinnen“ Sie …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2276872"/>
            <a:ext cx="8496944" cy="3672408"/>
          </a:xfrm>
        </p:spPr>
        <p:txBody>
          <a:bodyPr>
            <a:normAutofit/>
          </a:bodyPr>
          <a:lstStyle/>
          <a:p>
            <a:r>
              <a:rPr lang="de-DE" dirty="0"/>
              <a:t>Menschen offen und direkt ansprechen</a:t>
            </a:r>
            <a:br>
              <a:rPr lang="de-DE" dirty="0"/>
            </a:br>
            <a:r>
              <a:rPr lang="de-DE" sz="2000" dirty="0"/>
              <a:t>(über 70 % der Ehrenamtlichen werden so gewonnen)</a:t>
            </a:r>
          </a:p>
          <a:p>
            <a:r>
              <a:rPr lang="de-DE" dirty="0"/>
              <a:t>Ehrlichkeit und Wahrhaftigkeit ist oberstes Gebot</a:t>
            </a:r>
            <a:br>
              <a:rPr lang="de-DE" dirty="0"/>
            </a:br>
            <a:r>
              <a:rPr lang="de-DE" sz="2000" dirty="0"/>
              <a:t>(bzgl. zeitlicher und inhaltlicher Anforderungen)</a:t>
            </a:r>
          </a:p>
          <a:p>
            <a:r>
              <a:rPr lang="de-DE" dirty="0"/>
              <a:t>Blicken Sie über den Tellerrand der Kerngemeinde</a:t>
            </a:r>
          </a:p>
          <a:p>
            <a:r>
              <a:rPr lang="de-DE" dirty="0"/>
              <a:t>Die Wahl ist eine Wahl!</a:t>
            </a:r>
          </a:p>
          <a:p>
            <a:r>
              <a:rPr lang="de-DE" dirty="0"/>
              <a:t>…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Amt für kirchliche Dienste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276B2-8437-4901-B6BB-4C286AE087C4}" type="slidenum">
              <a:rPr lang="de-DE" smtClean="0"/>
              <a:pPr/>
              <a:t>18</a:t>
            </a:fld>
            <a:endParaRPr lang="de-DE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720080"/>
          </a:xfrm>
        </p:spPr>
        <p:txBody>
          <a:bodyPr>
            <a:noAutofit/>
          </a:bodyPr>
          <a:lstStyle/>
          <a:p>
            <a:pPr algn="ctr"/>
            <a:r>
              <a:rPr lang="de-DE" sz="4000" b="1" dirty="0"/>
              <a:t>Kommunikation ist das A &amp; O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2276872"/>
            <a:ext cx="8496944" cy="4104456"/>
          </a:xfrm>
        </p:spPr>
        <p:txBody>
          <a:bodyPr>
            <a:normAutofit/>
          </a:bodyPr>
          <a:lstStyle/>
          <a:p>
            <a:pPr marL="0" indent="-288000">
              <a:spcBef>
                <a:spcPts val="0"/>
              </a:spcBef>
              <a:buNone/>
            </a:pPr>
            <a:r>
              <a:rPr lang="de-DE" b="1" dirty="0"/>
              <a:t>Von der Arbeit als Kirchenälteste erzählen:</a:t>
            </a:r>
          </a:p>
          <a:p>
            <a:r>
              <a:rPr lang="de-DE" dirty="0"/>
              <a:t>Was ist das Besondere an diesem Amt?</a:t>
            </a:r>
          </a:p>
          <a:p>
            <a:r>
              <a:rPr lang="de-DE" dirty="0"/>
              <a:t>Welche Erlebnisse haben Sie nachhaltig beeindruckt?</a:t>
            </a:r>
          </a:p>
          <a:p>
            <a:r>
              <a:rPr lang="de-DE" dirty="0"/>
              <a:t>Verfassen Sie eigene Erfahrungsberichte und veröffentlichen Sie diese.</a:t>
            </a:r>
            <a:endParaRPr lang="de-DE" b="1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Amt für kirchliche Dienste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276B2-8437-4901-B6BB-4C286AE087C4}" type="slidenum">
              <a:rPr lang="de-DE" smtClean="0"/>
              <a:pPr/>
              <a:t>19</a:t>
            </a:fld>
            <a:endParaRPr 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79512" y="1628800"/>
            <a:ext cx="8784976" cy="1902073"/>
          </a:xfrm>
        </p:spPr>
        <p:txBody>
          <a:bodyPr>
            <a:normAutofit/>
          </a:bodyPr>
          <a:lstStyle/>
          <a:p>
            <a:r>
              <a:rPr lang="de-DE" sz="4400" b="1" dirty="0"/>
              <a:t>Am 30. November 2025 finden die nächsten GKR-Wahlen statt.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933056"/>
            <a:ext cx="6400800" cy="864096"/>
          </a:xfrm>
        </p:spPr>
        <p:txBody>
          <a:bodyPr/>
          <a:lstStyle/>
          <a:p>
            <a:r>
              <a:rPr lang="de-DE" b="1" dirty="0"/>
              <a:t>Das ist beinahe schon morgen!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sz="4400" b="1" dirty="0"/>
              <a:t>Weiterführende Hilfen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900536"/>
            <a:ext cx="7520880" cy="2616696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de-DE" sz="3900" b="1" dirty="0">
                <a:hlinkClick r:id="rId2"/>
              </a:rPr>
              <a:t>www.gkr.ekbo.de</a:t>
            </a:r>
            <a:endParaRPr lang="de-DE" sz="3900" b="1" dirty="0"/>
          </a:p>
          <a:p>
            <a:pPr algn="l"/>
            <a:endParaRPr lang="de-DE" b="1" dirty="0"/>
          </a:p>
          <a:p>
            <a:pPr algn="l"/>
            <a:r>
              <a:rPr lang="de-DE" sz="3000" b="1" u="sng" dirty="0"/>
              <a:t>Materialien AKD:</a:t>
            </a:r>
          </a:p>
          <a:p>
            <a:pPr algn="l"/>
            <a:br>
              <a:rPr lang="de-DE" b="1" dirty="0">
                <a:hlinkClick r:id="rId3"/>
              </a:rPr>
            </a:br>
            <a:r>
              <a:rPr lang="de-DE" b="1" dirty="0">
                <a:hlinkClick r:id="rId3"/>
              </a:rPr>
              <a:t>www.akd-ekbo.de/startseite-2/gemeindekirchenrat</a:t>
            </a:r>
            <a:br>
              <a:rPr lang="de-DE" b="1" dirty="0"/>
            </a:br>
            <a:br>
              <a:rPr lang="de-DE" b="1" dirty="0"/>
            </a:br>
            <a:r>
              <a:rPr lang="de-DE" b="1" dirty="0"/>
              <a:t>Kontakt: gkr@akd-ekbo.de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46856" y="1412776"/>
            <a:ext cx="8229600" cy="720080"/>
          </a:xfrm>
        </p:spPr>
        <p:txBody>
          <a:bodyPr/>
          <a:lstStyle/>
          <a:p>
            <a:r>
              <a:rPr lang="de-DE" b="1" dirty="0"/>
              <a:t>Eine kleine Aufgabe am Anfang: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/>
          <a:lstStyle/>
          <a:p>
            <a:r>
              <a:rPr lang="de-DE" dirty="0"/>
              <a:t>Erzählen Sie bitte Ihrem / Ihrer </a:t>
            </a:r>
            <a:r>
              <a:rPr lang="de-DE" dirty="0" err="1"/>
              <a:t>Nachbar:in</a:t>
            </a:r>
            <a:r>
              <a:rPr lang="de-DE" dirty="0"/>
              <a:t> von einer „POSITIVEN ERFAHRUNG“ im Gemeindekirchenrat,  an die Sie sich gerne erinnern ...</a:t>
            </a:r>
            <a:br>
              <a:rPr lang="de-DE" dirty="0"/>
            </a:br>
            <a:endParaRPr lang="de-DE" dirty="0"/>
          </a:p>
          <a:p>
            <a:r>
              <a:rPr lang="de-DE" dirty="0"/>
              <a:t>… und hören Sie sich danach seine/ihre Geschichte an.</a:t>
            </a:r>
          </a:p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Amt für kirchliche Dienste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276B2-8437-4901-B6BB-4C286AE087C4}" type="slidenum">
              <a:rPr lang="de-DE" smtClean="0"/>
              <a:pPr/>
              <a:t>3</a:t>
            </a:fld>
            <a:endParaRPr lang="de-DE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46856" y="1124744"/>
            <a:ext cx="8229600" cy="1224136"/>
          </a:xfrm>
        </p:spPr>
        <p:txBody>
          <a:bodyPr>
            <a:noAutofit/>
          </a:bodyPr>
          <a:lstStyle/>
          <a:p>
            <a:pPr algn="ctr"/>
            <a:r>
              <a:rPr lang="de-DE" sz="4400" b="1" dirty="0"/>
              <a:t>Von der Bestandaufnahme</a:t>
            </a:r>
            <a:br>
              <a:rPr lang="de-DE" sz="4400" b="1" dirty="0"/>
            </a:br>
            <a:r>
              <a:rPr lang="de-DE" sz="4400" b="1" dirty="0"/>
              <a:t>zur aktiven Suche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32012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3600" dirty="0"/>
              <a:t>1. Persönlich bilanzieren</a:t>
            </a:r>
          </a:p>
          <a:p>
            <a:pPr marL="0" indent="0">
              <a:buNone/>
            </a:pPr>
            <a:r>
              <a:rPr lang="de-DE" sz="3600" dirty="0"/>
              <a:t>2. Die Kirchengemeinde betrachten</a:t>
            </a:r>
          </a:p>
          <a:p>
            <a:pPr marL="0" indent="0">
              <a:buNone/>
            </a:pPr>
            <a:r>
              <a:rPr lang="de-DE" sz="3600" dirty="0"/>
              <a:t>3. Schlüsse ziehen</a:t>
            </a:r>
          </a:p>
          <a:p>
            <a:pPr marL="0" indent="0">
              <a:buNone/>
            </a:pPr>
            <a:r>
              <a:rPr lang="de-DE" sz="3600" dirty="0"/>
              <a:t>4. Nächste Schritte planen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Amt für kirchliche Dienste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276B2-8437-4901-B6BB-4C286AE087C4}" type="slidenum">
              <a:rPr lang="de-DE" smtClean="0"/>
              <a:pPr/>
              <a:t>4</a:t>
            </a:fld>
            <a:endParaRPr lang="de-D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46856" y="836712"/>
            <a:ext cx="8229600" cy="1008112"/>
          </a:xfrm>
        </p:spPr>
        <p:txBody>
          <a:bodyPr>
            <a:noAutofit/>
          </a:bodyPr>
          <a:lstStyle/>
          <a:p>
            <a:pPr algn="ctr"/>
            <a:r>
              <a:rPr lang="de-DE" sz="4400" b="1" dirty="0"/>
              <a:t>Persönlich bilanzieren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60440"/>
          </a:xfrm>
        </p:spPr>
        <p:txBody>
          <a:bodyPr>
            <a:noAutofit/>
          </a:bodyPr>
          <a:lstStyle/>
          <a:p>
            <a:pPr marL="409200" marR="365926" indent="-171456">
              <a:lnSpc>
                <a:spcPct val="100041"/>
              </a:lnSpc>
              <a:spcBef>
                <a:spcPts val="1184"/>
              </a:spcBef>
            </a:pPr>
            <a:r>
              <a:rPr lang="de-DE" dirty="0">
                <a:cs typeface="Arial"/>
              </a:rPr>
              <a:t>In welchem</a:t>
            </a:r>
            <a:r>
              <a:rPr lang="de-DE" spc="-55" dirty="0">
                <a:cs typeface="Arial"/>
              </a:rPr>
              <a:t> </a:t>
            </a:r>
            <a:r>
              <a:rPr lang="de-DE" dirty="0">
                <a:cs typeface="Arial"/>
              </a:rPr>
              <a:t>Verhältnis</a:t>
            </a:r>
            <a:r>
              <a:rPr lang="de-DE" spc="-62" dirty="0">
                <a:cs typeface="Arial"/>
              </a:rPr>
              <a:t> </a:t>
            </a:r>
            <a:r>
              <a:rPr lang="de-DE" dirty="0">
                <a:cs typeface="Arial"/>
              </a:rPr>
              <a:t>stehen</a:t>
            </a:r>
            <a:r>
              <a:rPr lang="de-DE" spc="-37" dirty="0">
                <a:cs typeface="Arial"/>
              </a:rPr>
              <a:t> </a:t>
            </a:r>
            <a:r>
              <a:rPr lang="de-DE" dirty="0">
                <a:cs typeface="Arial"/>
              </a:rPr>
              <a:t>für</a:t>
            </a:r>
            <a:r>
              <a:rPr lang="de-DE" spc="-16" dirty="0">
                <a:cs typeface="Arial"/>
              </a:rPr>
              <a:t> </a:t>
            </a:r>
            <a:r>
              <a:rPr lang="de-DE" dirty="0">
                <a:cs typeface="Arial"/>
              </a:rPr>
              <a:t>Sie Höhen</a:t>
            </a:r>
            <a:r>
              <a:rPr lang="de-DE" spc="-36" dirty="0">
                <a:cs typeface="Arial"/>
              </a:rPr>
              <a:t> </a:t>
            </a:r>
            <a:r>
              <a:rPr lang="de-DE" dirty="0">
                <a:cs typeface="Arial"/>
              </a:rPr>
              <a:t>und</a:t>
            </a:r>
            <a:r>
              <a:rPr lang="de-DE" spc="-18" dirty="0">
                <a:cs typeface="Arial"/>
              </a:rPr>
              <a:t> </a:t>
            </a:r>
            <a:r>
              <a:rPr lang="de-DE" dirty="0">
                <a:cs typeface="Arial"/>
              </a:rPr>
              <a:t>Tiefen,</a:t>
            </a:r>
            <a:r>
              <a:rPr lang="de-DE" spc="-37" dirty="0">
                <a:cs typeface="Arial"/>
              </a:rPr>
              <a:t> </a:t>
            </a:r>
            <a:r>
              <a:rPr lang="de-DE" dirty="0">
                <a:cs typeface="Arial"/>
              </a:rPr>
              <a:t>erreichte</a:t>
            </a:r>
            <a:r>
              <a:rPr lang="de-DE" spc="-49" dirty="0">
                <a:cs typeface="Arial"/>
              </a:rPr>
              <a:t> </a:t>
            </a:r>
            <a:r>
              <a:rPr lang="de-DE" dirty="0">
                <a:cs typeface="Arial"/>
              </a:rPr>
              <a:t>Ziele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und</a:t>
            </a:r>
            <a:r>
              <a:rPr lang="de-DE" spc="-18" dirty="0">
                <a:cs typeface="Arial"/>
              </a:rPr>
              <a:t> </a:t>
            </a:r>
            <a:r>
              <a:rPr lang="de-DE" dirty="0">
                <a:cs typeface="Arial"/>
              </a:rPr>
              <a:t>mögliche Hindernisse?</a:t>
            </a:r>
          </a:p>
          <a:p>
            <a:pPr marL="409200" marR="326635" indent="-171456">
              <a:lnSpc>
                <a:spcPct val="100041"/>
              </a:lnSpc>
              <a:spcBef>
                <a:spcPts val="340"/>
              </a:spcBef>
            </a:pPr>
            <a:r>
              <a:rPr lang="de-DE" dirty="0">
                <a:cs typeface="Arial"/>
              </a:rPr>
              <a:t>• </a:t>
            </a:r>
            <a:r>
              <a:rPr lang="de-DE" spc="79" dirty="0">
                <a:cs typeface="Arial"/>
              </a:rPr>
              <a:t> </a:t>
            </a:r>
            <a:r>
              <a:rPr lang="de-DE" dirty="0">
                <a:cs typeface="Arial"/>
              </a:rPr>
              <a:t>Tragen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Sie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zusammen,</a:t>
            </a:r>
            <a:r>
              <a:rPr lang="de-DE" spc="-67" dirty="0">
                <a:cs typeface="Arial"/>
              </a:rPr>
              <a:t> </a:t>
            </a:r>
            <a:r>
              <a:rPr lang="de-DE" dirty="0">
                <a:cs typeface="Arial"/>
              </a:rPr>
              <a:t>worauf</a:t>
            </a:r>
            <a:r>
              <a:rPr lang="de-DE" spc="-37" dirty="0">
                <a:cs typeface="Arial"/>
              </a:rPr>
              <a:t> </a:t>
            </a:r>
            <a:r>
              <a:rPr lang="de-DE" dirty="0">
                <a:cs typeface="Arial"/>
              </a:rPr>
              <a:t>sie</a:t>
            </a:r>
            <a:r>
              <a:rPr lang="de-DE" spc="-12" dirty="0">
                <a:cs typeface="Arial"/>
              </a:rPr>
              <a:t> (</a:t>
            </a:r>
            <a:r>
              <a:rPr lang="de-DE" dirty="0">
                <a:cs typeface="Arial"/>
              </a:rPr>
              <a:t>gemeinsam)</a:t>
            </a:r>
            <a:r>
              <a:rPr lang="de-DE" spc="-67" dirty="0">
                <a:cs typeface="Arial"/>
              </a:rPr>
              <a:t> </a:t>
            </a:r>
            <a:r>
              <a:rPr lang="de-DE" dirty="0">
                <a:cs typeface="Arial"/>
              </a:rPr>
              <a:t>stolz</a:t>
            </a:r>
            <a:r>
              <a:rPr lang="de-DE" spc="-23" dirty="0">
                <a:cs typeface="Arial"/>
              </a:rPr>
              <a:t> </a:t>
            </a:r>
            <a:r>
              <a:rPr lang="de-DE" dirty="0">
                <a:cs typeface="Arial"/>
              </a:rPr>
              <a:t>sind,</a:t>
            </a:r>
            <a:r>
              <a:rPr lang="de-DE" spc="-44" dirty="0">
                <a:cs typeface="Arial"/>
              </a:rPr>
              <a:t> </a:t>
            </a:r>
            <a:r>
              <a:rPr lang="de-DE" dirty="0">
                <a:cs typeface="Arial"/>
              </a:rPr>
              <a:t>was</a:t>
            </a:r>
            <a:r>
              <a:rPr lang="de-DE" spc="-19" dirty="0">
                <a:cs typeface="Arial"/>
              </a:rPr>
              <a:t> </a:t>
            </a:r>
            <a:r>
              <a:rPr lang="de-DE" dirty="0">
                <a:cs typeface="Arial"/>
              </a:rPr>
              <a:t>gut</a:t>
            </a:r>
            <a:r>
              <a:rPr lang="de-DE" spc="-14" dirty="0">
                <a:cs typeface="Arial"/>
              </a:rPr>
              <a:t> </a:t>
            </a:r>
            <a:r>
              <a:rPr lang="de-DE" dirty="0">
                <a:cs typeface="Arial"/>
              </a:rPr>
              <a:t>gelaufen </a:t>
            </a:r>
            <a:r>
              <a:rPr lang="de-DE" spc="4" dirty="0">
                <a:cs typeface="Arial"/>
              </a:rPr>
              <a:t>un</a:t>
            </a:r>
            <a:r>
              <a:rPr lang="de-DE" dirty="0">
                <a:cs typeface="Arial"/>
              </a:rPr>
              <a:t>d</a:t>
            </a:r>
            <a:r>
              <a:rPr lang="de-DE" spc="-18" dirty="0">
                <a:cs typeface="Arial"/>
              </a:rPr>
              <a:t> </a:t>
            </a:r>
            <a:r>
              <a:rPr lang="de-DE" spc="4" dirty="0">
                <a:cs typeface="Arial"/>
              </a:rPr>
              <a:t>gelunge</a:t>
            </a:r>
            <a:r>
              <a:rPr lang="de-DE" dirty="0">
                <a:cs typeface="Arial"/>
              </a:rPr>
              <a:t>n</a:t>
            </a:r>
            <a:r>
              <a:rPr lang="de-DE" spc="-52" dirty="0">
                <a:cs typeface="Arial"/>
              </a:rPr>
              <a:t> </a:t>
            </a:r>
            <a:r>
              <a:rPr lang="de-DE" spc="4" dirty="0">
                <a:cs typeface="Arial"/>
              </a:rPr>
              <a:t>ist.</a:t>
            </a:r>
            <a:endParaRPr lang="de-DE" dirty="0">
              <a:cs typeface="Arial"/>
            </a:endParaRPr>
          </a:p>
          <a:p>
            <a:pPr marL="409200" marR="348527" indent="-171456">
              <a:lnSpc>
                <a:spcPct val="100137"/>
              </a:lnSpc>
              <a:spcBef>
                <a:spcPts val="335"/>
              </a:spcBef>
            </a:pPr>
            <a:r>
              <a:rPr lang="de-DE" dirty="0">
                <a:cs typeface="Arial"/>
              </a:rPr>
              <a:t>• </a:t>
            </a:r>
            <a:r>
              <a:rPr lang="de-DE" spc="79" dirty="0">
                <a:cs typeface="Arial"/>
              </a:rPr>
              <a:t> </a:t>
            </a:r>
            <a:r>
              <a:rPr lang="de-DE" spc="-4" dirty="0">
                <a:cs typeface="Arial"/>
              </a:rPr>
              <a:t>S</a:t>
            </a:r>
            <a:r>
              <a:rPr lang="de-DE" dirty="0">
                <a:cs typeface="Arial"/>
              </a:rPr>
              <a:t>ammeln</a:t>
            </a:r>
            <a:r>
              <a:rPr lang="de-DE" spc="-44" dirty="0">
                <a:cs typeface="Arial"/>
              </a:rPr>
              <a:t> </a:t>
            </a:r>
            <a:r>
              <a:rPr lang="de-DE" dirty="0">
                <a:cs typeface="Arial"/>
              </a:rPr>
              <a:t>Sie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Ideen</a:t>
            </a:r>
            <a:r>
              <a:rPr lang="de-DE" spc="-29" dirty="0">
                <a:cs typeface="Arial"/>
              </a:rPr>
              <a:t> </a:t>
            </a:r>
            <a:r>
              <a:rPr lang="de-DE" dirty="0">
                <a:cs typeface="Arial"/>
              </a:rPr>
              <a:t>und</a:t>
            </a:r>
            <a:r>
              <a:rPr lang="de-DE" spc="-18" dirty="0">
                <a:cs typeface="Arial"/>
              </a:rPr>
              <a:t> </a:t>
            </a:r>
            <a:r>
              <a:rPr lang="de-DE" dirty="0">
                <a:cs typeface="Arial"/>
              </a:rPr>
              <a:t>V</a:t>
            </a:r>
            <a:r>
              <a:rPr lang="de-DE" spc="4" dirty="0">
                <a:cs typeface="Arial"/>
              </a:rPr>
              <a:t>o</a:t>
            </a:r>
            <a:r>
              <a:rPr lang="de-DE" dirty="0">
                <a:cs typeface="Arial"/>
              </a:rPr>
              <a:t>rschläge,</a:t>
            </a:r>
            <a:r>
              <a:rPr lang="de-DE" spc="-73" dirty="0">
                <a:cs typeface="Arial"/>
              </a:rPr>
              <a:t> </a:t>
            </a:r>
            <a:r>
              <a:rPr lang="de-DE" dirty="0">
                <a:cs typeface="Arial"/>
              </a:rPr>
              <a:t>wie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Dinge, mit</a:t>
            </a:r>
            <a:r>
              <a:rPr lang="de-DE" spc="-13" dirty="0">
                <a:cs typeface="Arial"/>
              </a:rPr>
              <a:t> </a:t>
            </a:r>
            <a:r>
              <a:rPr lang="de-DE" dirty="0">
                <a:cs typeface="Arial"/>
              </a:rPr>
              <a:t>denen</a:t>
            </a:r>
            <a:r>
              <a:rPr lang="de-DE" spc="-33" dirty="0">
                <a:cs typeface="Arial"/>
              </a:rPr>
              <a:t> </a:t>
            </a:r>
            <a:r>
              <a:rPr lang="de-DE" dirty="0">
                <a:cs typeface="Arial"/>
              </a:rPr>
              <a:t>Sie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unzufrieden</a:t>
            </a:r>
            <a:r>
              <a:rPr lang="de-DE" spc="-68" dirty="0">
                <a:cs typeface="Arial"/>
              </a:rPr>
              <a:t> </a:t>
            </a:r>
            <a:r>
              <a:rPr lang="de-DE" dirty="0">
                <a:cs typeface="Arial"/>
              </a:rPr>
              <a:t>sind,</a:t>
            </a:r>
            <a:r>
              <a:rPr lang="de-DE" spc="-24" dirty="0">
                <a:cs typeface="Arial"/>
              </a:rPr>
              <a:t> </a:t>
            </a:r>
            <a:r>
              <a:rPr lang="de-DE" dirty="0">
                <a:cs typeface="Arial"/>
              </a:rPr>
              <a:t>verbessert </a:t>
            </a:r>
            <a:r>
              <a:rPr lang="de-DE" spc="4" dirty="0">
                <a:cs typeface="Arial"/>
              </a:rPr>
              <a:t>werde</a:t>
            </a:r>
            <a:r>
              <a:rPr lang="de-DE" dirty="0">
                <a:cs typeface="Arial"/>
              </a:rPr>
              <a:t>n</a:t>
            </a:r>
            <a:r>
              <a:rPr lang="de-DE" spc="-40" dirty="0">
                <a:cs typeface="Arial"/>
              </a:rPr>
              <a:t> </a:t>
            </a:r>
            <a:r>
              <a:rPr lang="de-DE" spc="4" dirty="0">
                <a:cs typeface="Arial"/>
              </a:rPr>
              <a:t>können.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Amt für kirchliche Dienste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276B2-8437-4901-B6BB-4C286AE087C4}" type="slidenum">
              <a:rPr lang="de-DE" smtClean="0"/>
              <a:pPr/>
              <a:t>5</a:t>
            </a:fld>
            <a:endParaRPr lang="de-D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504" y="620688"/>
            <a:ext cx="8928992" cy="864096"/>
          </a:xfrm>
        </p:spPr>
        <p:txBody>
          <a:bodyPr>
            <a:noAutofit/>
          </a:bodyPr>
          <a:lstStyle/>
          <a:p>
            <a:pPr algn="ctr"/>
            <a:r>
              <a:rPr lang="de-DE" sz="4000" b="1" dirty="0"/>
              <a:t>Die Kirchengemeinde betrachten 1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1988840"/>
            <a:ext cx="8496944" cy="4392488"/>
          </a:xfrm>
        </p:spPr>
        <p:txBody>
          <a:bodyPr>
            <a:normAutofit/>
          </a:bodyPr>
          <a:lstStyle/>
          <a:p>
            <a:r>
              <a:rPr lang="de-DE" b="1" dirty="0"/>
              <a:t>Was sind wichtige Trends in der Kirchengemeinde?</a:t>
            </a:r>
            <a:br>
              <a:rPr lang="de-DE" sz="3600" dirty="0"/>
            </a:br>
            <a:r>
              <a:rPr lang="de-DE" sz="2000" dirty="0"/>
              <a:t>(Gemeindegliederzahlen, Amtshandlungen, …)</a:t>
            </a:r>
          </a:p>
          <a:p>
            <a:r>
              <a:rPr lang="de-DE" b="1" dirty="0"/>
              <a:t>Was sind Schwerpunkte des gemeindlichen Lebens?</a:t>
            </a:r>
            <a:br>
              <a:rPr lang="de-DE" sz="3600" dirty="0"/>
            </a:br>
            <a:r>
              <a:rPr lang="de-DE" sz="2000" dirty="0"/>
              <a:t>(Gruppen, Angebote, …)</a:t>
            </a:r>
          </a:p>
          <a:p>
            <a:r>
              <a:rPr lang="de-DE" b="1" dirty="0"/>
              <a:t>Welche Mitarbeiter*innen hat die Kirchengemeinde?</a:t>
            </a:r>
            <a:br>
              <a:rPr lang="de-DE" sz="3600" dirty="0"/>
            </a:br>
            <a:r>
              <a:rPr lang="de-DE" sz="2000" dirty="0"/>
              <a:t>(beruflich Zuständige, Ehrenamtliche)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Amt für kirchliche Dienste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276B2-8437-4901-B6BB-4C286AE087C4}" type="slidenum">
              <a:rPr lang="de-DE" smtClean="0"/>
              <a:pPr/>
              <a:t>6</a:t>
            </a:fld>
            <a:endParaRPr lang="de-DE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2132856"/>
            <a:ext cx="8496944" cy="4248472"/>
          </a:xfrm>
        </p:spPr>
        <p:txBody>
          <a:bodyPr>
            <a:normAutofit fontScale="92500" lnSpcReduction="10000"/>
          </a:bodyPr>
          <a:lstStyle/>
          <a:p>
            <a:r>
              <a:rPr lang="de-DE" b="1" dirty="0"/>
              <a:t>Welche Gremien hat die Kirchengemeinde?</a:t>
            </a:r>
            <a:br>
              <a:rPr lang="de-DE" dirty="0"/>
            </a:br>
            <a:r>
              <a:rPr lang="de-DE" dirty="0"/>
              <a:t>(GKR, Ausschüsse, Gemeindebeirat, Gemeindeversammlung, …)</a:t>
            </a:r>
          </a:p>
          <a:p>
            <a:endParaRPr lang="de-DE" b="1" dirty="0"/>
          </a:p>
          <a:p>
            <a:r>
              <a:rPr lang="de-DE" b="1" dirty="0"/>
              <a:t>Wie sind die Beziehungen nach „außen“?</a:t>
            </a:r>
            <a:br>
              <a:rPr lang="de-DE" sz="3600" dirty="0"/>
            </a:br>
            <a:r>
              <a:rPr lang="de-DE" sz="2000" dirty="0"/>
              <a:t>(kirchliche / religiöse / gesellschaftliche Partner der Kirchengemeinde)</a:t>
            </a:r>
          </a:p>
          <a:p>
            <a:pPr>
              <a:buNone/>
            </a:pPr>
            <a:br>
              <a:rPr lang="de-DE" sz="2000" dirty="0"/>
            </a:br>
            <a:endParaRPr lang="de-DE" sz="2000" dirty="0"/>
          </a:p>
          <a:p>
            <a:r>
              <a:rPr lang="de-DE" b="1" dirty="0"/>
              <a:t>Wie steht es um die Öffentlichkeitsarbeit?</a:t>
            </a:r>
          </a:p>
          <a:p>
            <a:pPr lvl="1"/>
            <a:r>
              <a:rPr lang="de-DE" sz="1800" dirty="0"/>
              <a:t>Welches Bild vermittelt die Kirchengemeinde nach „außen“?</a:t>
            </a:r>
          </a:p>
          <a:p>
            <a:pPr lvl="1"/>
            <a:r>
              <a:rPr lang="de-DE" sz="1800" dirty="0"/>
              <a:t>Mit welchen Medien tritt sie nach „außen“ auf?</a:t>
            </a:r>
          </a:p>
          <a:p>
            <a:pPr lvl="1"/>
            <a:r>
              <a:rPr lang="de-DE" sz="1800" dirty="0"/>
              <a:t>Wer ist dafür verantwortlich?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Amt für kirchliche Dienste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276B2-8437-4901-B6BB-4C286AE087C4}" type="slidenum">
              <a:rPr lang="de-DE" smtClean="0"/>
              <a:pPr/>
              <a:t>7</a:t>
            </a:fld>
            <a:endParaRPr lang="de-DE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107504" y="800775"/>
            <a:ext cx="8928992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4000" b="1" dirty="0"/>
              <a:t>Die Kirchengemeinde betrachten 2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1124744"/>
            <a:ext cx="9144000" cy="1224136"/>
          </a:xfrm>
        </p:spPr>
        <p:txBody>
          <a:bodyPr>
            <a:noAutofit/>
          </a:bodyPr>
          <a:lstStyle/>
          <a:p>
            <a:pPr algn="ctr"/>
            <a:r>
              <a:rPr lang="de-DE" sz="4000" b="1" dirty="0"/>
              <a:t>Die Kirchengemeinde einschätzen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924944"/>
            <a:ext cx="8686800" cy="3201219"/>
          </a:xfrm>
        </p:spPr>
        <p:txBody>
          <a:bodyPr>
            <a:normAutofit fontScale="62500" lnSpcReduction="20000"/>
          </a:bodyPr>
          <a:lstStyle/>
          <a:p>
            <a:r>
              <a:rPr lang="de-DE" sz="3600" dirty="0"/>
              <a:t>Welche Aussage treffen Sie zum Profil Ihrer Kirchengemeinde?</a:t>
            </a:r>
          </a:p>
          <a:p>
            <a:r>
              <a:rPr lang="de-DE" sz="3600" dirty="0"/>
              <a:t>Wie sind Sie als </a:t>
            </a:r>
            <a:r>
              <a:rPr lang="de-DE" sz="3600" dirty="0" err="1"/>
              <a:t>Kirchenälteste:r</a:t>
            </a:r>
            <a:r>
              <a:rPr lang="de-DE" sz="3600" dirty="0"/>
              <a:t> damit zufrieden?</a:t>
            </a:r>
          </a:p>
          <a:p>
            <a:r>
              <a:rPr lang="de-DE" sz="3600" dirty="0"/>
              <a:t>Was sollte verändert oder weiterentwickelt werden?</a:t>
            </a:r>
          </a:p>
          <a:p>
            <a:r>
              <a:rPr lang="de-DE" sz="3600" dirty="0"/>
              <a:t>Welche Aufgaben – für den neuen GKR – lassen sich aus diesen Einschätzungen ableiten?</a:t>
            </a:r>
          </a:p>
          <a:p>
            <a:pPr marL="0" indent="0">
              <a:buNone/>
            </a:pPr>
            <a:endParaRPr lang="de-DE" sz="3600" dirty="0"/>
          </a:p>
          <a:p>
            <a:pPr marL="0" indent="0">
              <a:buNone/>
            </a:pPr>
            <a:r>
              <a:rPr lang="de-DE" sz="3600" i="1" dirty="0"/>
              <a:t>Tragen Sie Ihre persönlichen Einsichten im Gespräch zusammen</a:t>
            </a:r>
            <a:r>
              <a:rPr lang="de-DE" sz="3600" dirty="0"/>
              <a:t>.</a:t>
            </a:r>
          </a:p>
          <a:p>
            <a:pPr marL="0" indent="0">
              <a:buNone/>
            </a:pPr>
            <a:endParaRPr lang="de-DE" sz="360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Amt für kirchliche Dienste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276B2-8437-4901-B6BB-4C286AE087C4}" type="slidenum">
              <a:rPr lang="de-DE" smtClean="0"/>
              <a:pPr/>
              <a:t>8</a:t>
            </a:fld>
            <a:endParaRPr lang="de-DE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46856" y="980728"/>
            <a:ext cx="8229600" cy="720080"/>
          </a:xfrm>
        </p:spPr>
        <p:txBody>
          <a:bodyPr>
            <a:noAutofit/>
          </a:bodyPr>
          <a:lstStyle/>
          <a:p>
            <a:pPr algn="ctr"/>
            <a:r>
              <a:rPr lang="de-DE" sz="4400" b="1" dirty="0"/>
              <a:t>Schlussfolgerungen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2276872"/>
            <a:ext cx="8496944" cy="4104456"/>
          </a:xfrm>
        </p:spPr>
        <p:txBody>
          <a:bodyPr>
            <a:normAutofit/>
          </a:bodyPr>
          <a:lstStyle/>
          <a:p>
            <a:r>
              <a:rPr lang="de-DE" dirty="0"/>
              <a:t>Bilanzierung ist die Grundlage für Entscheidungen, welche begonnenen / noch anstehenden Aufgaben dem neuen GKR als „Vermächtnis“ übergeben werden.</a:t>
            </a:r>
          </a:p>
          <a:p>
            <a:endParaRPr lang="de-DE" sz="2000" dirty="0"/>
          </a:p>
          <a:p>
            <a:r>
              <a:rPr lang="de-DE" dirty="0"/>
              <a:t>Auf diesem Hintergrund fällt es leichter, Kriterien für die Suche nach Kandidat*innen aufzustellen.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Amt für kirchliche Dienste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276B2-8437-4901-B6BB-4C286AE087C4}" type="slidenum">
              <a:rPr lang="de-DE" smtClean="0"/>
              <a:pPr/>
              <a:t>9</a:t>
            </a:fld>
            <a:endParaRPr lang="de-D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KD_Powerpoint_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KD Schri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846</Words>
  <Application>Microsoft Office PowerPoint</Application>
  <PresentationFormat>Bildschirmpräsentation (4:3)</PresentationFormat>
  <Paragraphs>167</Paragraphs>
  <Slides>20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3" baseType="lpstr">
      <vt:lpstr>Arial</vt:lpstr>
      <vt:lpstr>Calibri</vt:lpstr>
      <vt:lpstr>AKD_Powerpoint_Vorlage</vt:lpstr>
      <vt:lpstr>Kandidat:innen finden</vt:lpstr>
      <vt:lpstr>Am 30. November 2025 finden die nächsten GKR-Wahlen statt.</vt:lpstr>
      <vt:lpstr>Eine kleine Aufgabe am Anfang:</vt:lpstr>
      <vt:lpstr>Von der Bestandaufnahme zur aktiven Suche</vt:lpstr>
      <vt:lpstr>Persönlich bilanzieren</vt:lpstr>
      <vt:lpstr>Die Kirchengemeinde betrachten 1</vt:lpstr>
      <vt:lpstr>PowerPoint-Präsentation</vt:lpstr>
      <vt:lpstr>Die Kirchengemeinde einschätzen</vt:lpstr>
      <vt:lpstr>Schlussfolgerungen</vt:lpstr>
      <vt:lpstr>Folgen für die nächste Amtszeit</vt:lpstr>
      <vt:lpstr>Hohe Anforderungen an den GKR …</vt:lpstr>
      <vt:lpstr>Kandidat:innensuche 1</vt:lpstr>
      <vt:lpstr>Kandidat:innensuche 2</vt:lpstr>
      <vt:lpstr>Kandidat:innensuche 3</vt:lpstr>
      <vt:lpstr>Mögliche Kandidat:innen</vt:lpstr>
      <vt:lpstr>Hemmnisse</vt:lpstr>
      <vt:lpstr>Spannungsfelder</vt:lpstr>
      <vt:lpstr>So „gewinnen“ Sie …</vt:lpstr>
      <vt:lpstr>Kommunikation ist das A &amp; O</vt:lpstr>
      <vt:lpstr>Weiterführende Hilfen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BN</dc:creator>
  <cp:lastModifiedBy>Bernd Neukirch</cp:lastModifiedBy>
  <cp:revision>48</cp:revision>
  <dcterms:created xsi:type="dcterms:W3CDTF">2015-02-27T12:21:59Z</dcterms:created>
  <dcterms:modified xsi:type="dcterms:W3CDTF">2024-07-19T10:23:04Z</dcterms:modified>
</cp:coreProperties>
</file>